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2" r:id="rId3"/>
    <p:sldId id="263" r:id="rId4"/>
    <p:sldId id="406" r:id="rId5"/>
    <p:sldId id="257" r:id="rId6"/>
    <p:sldId id="368" r:id="rId7"/>
    <p:sldId id="436" r:id="rId8"/>
    <p:sldId id="437" r:id="rId9"/>
    <p:sldId id="438" r:id="rId10"/>
    <p:sldId id="276" r:id="rId11"/>
    <p:sldId id="400" r:id="rId12"/>
    <p:sldId id="407" r:id="rId13"/>
    <p:sldId id="427" r:id="rId14"/>
    <p:sldId id="264" r:id="rId15"/>
    <p:sldId id="386" r:id="rId16"/>
    <p:sldId id="403" r:id="rId17"/>
    <p:sldId id="275" r:id="rId18"/>
    <p:sldId id="265" r:id="rId19"/>
    <p:sldId id="259" r:id="rId20"/>
    <p:sldId id="391" r:id="rId21"/>
    <p:sldId id="392" r:id="rId22"/>
    <p:sldId id="396" r:id="rId23"/>
    <p:sldId id="393" r:id="rId24"/>
    <p:sldId id="395" r:id="rId25"/>
    <p:sldId id="425" r:id="rId26"/>
    <p:sldId id="376" r:id="rId27"/>
    <p:sldId id="387" r:id="rId28"/>
    <p:sldId id="377" r:id="rId29"/>
    <p:sldId id="388" r:id="rId30"/>
    <p:sldId id="356" r:id="rId31"/>
    <p:sldId id="428" r:id="rId32"/>
    <p:sldId id="357" r:id="rId33"/>
    <p:sldId id="358" r:id="rId34"/>
    <p:sldId id="372" r:id="rId35"/>
    <p:sldId id="370" r:id="rId36"/>
    <p:sldId id="371" r:id="rId37"/>
    <p:sldId id="359" r:id="rId38"/>
    <p:sldId id="424" r:id="rId39"/>
    <p:sldId id="429" r:id="rId40"/>
    <p:sldId id="430" r:id="rId41"/>
    <p:sldId id="408" r:id="rId42"/>
    <p:sldId id="409" r:id="rId43"/>
    <p:sldId id="410" r:id="rId44"/>
    <p:sldId id="412" r:id="rId45"/>
    <p:sldId id="413" r:id="rId46"/>
    <p:sldId id="414" r:id="rId47"/>
    <p:sldId id="416" r:id="rId48"/>
    <p:sldId id="415" r:id="rId49"/>
    <p:sldId id="417" r:id="rId50"/>
    <p:sldId id="419" r:id="rId51"/>
    <p:sldId id="432" r:id="rId52"/>
    <p:sldId id="439" r:id="rId53"/>
    <p:sldId id="418" r:id="rId54"/>
    <p:sldId id="421" r:id="rId55"/>
    <p:sldId id="423" r:id="rId56"/>
    <p:sldId id="420" r:id="rId57"/>
    <p:sldId id="433" r:id="rId58"/>
    <p:sldId id="435" r:id="rId5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9B01"/>
    <a:srgbClr val="FF9900"/>
    <a:srgbClr val="800080"/>
    <a:srgbClr val="FF66CC"/>
    <a:srgbClr val="FF67AC"/>
    <a:srgbClr val="CC0099"/>
    <a:srgbClr val="FFDC47"/>
    <a:srgbClr val="5EEC3C"/>
    <a:srgbClr val="CC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93867" autoAdjust="0"/>
  </p:normalViewPr>
  <p:slideViewPr>
    <p:cSldViewPr>
      <p:cViewPr varScale="1">
        <p:scale>
          <a:sx n="143" d="100"/>
          <a:sy n="143" d="100"/>
        </p:scale>
        <p:origin x="684" y="-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2DEEF-57B4-40D3-90D6-0FBE5FF41288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952B4-A324-4E9C-B61D-CF80F138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9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952B4-A324-4E9C-B61D-CF80F138F8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05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3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2877160"/>
            <a:ext cx="8246070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D99B0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728" y="4251505"/>
            <a:ext cx="8246919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C64D9CD1-2DB9-491D-AE00-8D11D70BDE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350110"/>
            <a:ext cx="8246070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960929"/>
            <a:ext cx="8246070" cy="2748685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433880"/>
            <a:ext cx="580279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198559"/>
            <a:ext cx="5802790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1350110"/>
            <a:ext cx="8246071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D9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21136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D99B0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545155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1136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D99B0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45155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4BBBA-6287-4A5F-BE9F-174C9931645E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2877160"/>
            <a:ext cx="8246070" cy="1374345"/>
          </a:xfrm>
        </p:spPr>
        <p:txBody>
          <a:bodyPr>
            <a:normAutofit/>
          </a:bodyPr>
          <a:lstStyle/>
          <a:p>
            <a:r>
              <a:rPr lang="cs-CZ" dirty="0"/>
              <a:t>Akreditovaný kurz</a:t>
            </a:r>
            <a:r>
              <a:rPr lang="en-US" dirty="0"/>
              <a:t> </a:t>
            </a:r>
            <a:br>
              <a:rPr lang="en-US" dirty="0"/>
            </a:br>
            <a:r>
              <a:rPr lang="cs-CZ" dirty="0"/>
              <a:t>ZVUKOVÝ TECHNIK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Podzim </a:t>
            </a:r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433879"/>
            <a:ext cx="2137870" cy="69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6" y="433879"/>
            <a:ext cx="5650084" cy="1374345"/>
          </a:xfrm>
        </p:spPr>
        <p:txBody>
          <a:bodyPr>
            <a:noAutofit/>
          </a:bodyPr>
          <a:lstStyle/>
          <a:p>
            <a:r>
              <a:rPr lang="cs-CZ" dirty="0"/>
              <a:t>Harmonogram dne u teorie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1655520"/>
            <a:ext cx="5650084" cy="3054100"/>
          </a:xfrm>
        </p:spPr>
        <p:txBody>
          <a:bodyPr>
            <a:normAutofit/>
          </a:bodyPr>
          <a:lstStyle/>
          <a:p>
            <a:r>
              <a:rPr lang="cs-CZ" dirty="0"/>
              <a:t>9.00 – </a:t>
            </a:r>
            <a:r>
              <a:rPr lang="cs-CZ" dirty="0" smtClean="0"/>
              <a:t>16.00 </a:t>
            </a:r>
            <a:r>
              <a:rPr lang="cs-CZ" dirty="0"/>
              <a:t>výuka</a:t>
            </a:r>
          </a:p>
          <a:p>
            <a:r>
              <a:rPr lang="cs-CZ" dirty="0"/>
              <a:t>12.00 – 13.00 obědová pauza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Není </a:t>
            </a:r>
            <a:r>
              <a:rPr lang="cs-CZ" dirty="0"/>
              <a:t>to striktní, lze domluvit někdy kratší, někdy </a:t>
            </a:r>
            <a:r>
              <a:rPr lang="cs-CZ" dirty="0" smtClean="0"/>
              <a:t>natáhnout – záleží především na Vás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45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5" y="739290"/>
            <a:ext cx="5497380" cy="572644"/>
          </a:xfrm>
        </p:spPr>
        <p:txBody>
          <a:bodyPr>
            <a:noAutofit/>
          </a:bodyPr>
          <a:lstStyle/>
          <a:p>
            <a:r>
              <a:rPr lang="cs-CZ" dirty="0"/>
              <a:t>Harmonogram dne u praxe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5" y="1659722"/>
            <a:ext cx="6413610" cy="3511061"/>
          </a:xfrm>
        </p:spPr>
        <p:txBody>
          <a:bodyPr>
            <a:normAutofit/>
          </a:bodyPr>
          <a:lstStyle/>
          <a:p>
            <a:r>
              <a:rPr lang="cs-CZ" dirty="0"/>
              <a:t>9.00 – </a:t>
            </a:r>
            <a:r>
              <a:rPr lang="cs-CZ" dirty="0" smtClean="0"/>
              <a:t>17.00 </a:t>
            </a:r>
            <a:r>
              <a:rPr lang="cs-CZ" dirty="0" smtClean="0"/>
              <a:t>výuka</a:t>
            </a:r>
          </a:p>
          <a:p>
            <a:r>
              <a:rPr lang="cs-CZ" dirty="0"/>
              <a:t>12.00 – 13.00 obědová pauza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92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5" y="739290"/>
            <a:ext cx="5497380" cy="572644"/>
          </a:xfrm>
        </p:spPr>
        <p:txBody>
          <a:bodyPr>
            <a:no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Distanční </a:t>
            </a:r>
            <a:r>
              <a:rPr lang="cs-CZ" dirty="0" smtClean="0"/>
              <a:t>výuka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5" y="1659722"/>
            <a:ext cx="6413610" cy="3511061"/>
          </a:xfrm>
        </p:spPr>
        <p:txBody>
          <a:bodyPr>
            <a:normAutofit/>
          </a:bodyPr>
          <a:lstStyle/>
          <a:p>
            <a:r>
              <a:rPr lang="cs-CZ" dirty="0" smtClean="0"/>
              <a:t>Zadány studijní materiály na portále</a:t>
            </a:r>
          </a:p>
          <a:p>
            <a:r>
              <a:rPr lang="cs-CZ" dirty="0" smtClean="0"/>
              <a:t>Distanční studium - samostudium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Každý studuje dle vlastní potřeby a času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4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260" y="1197404"/>
            <a:ext cx="8551480" cy="3054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400" dirty="0" smtClean="0"/>
          </a:p>
          <a:p>
            <a:pPr marL="0" indent="0" algn="ctr">
              <a:buNone/>
            </a:pPr>
            <a:r>
              <a:rPr lang="cs-CZ" sz="6000" dirty="0" smtClean="0">
                <a:solidFill>
                  <a:srgbClr val="D99B01"/>
                </a:solidFill>
              </a:rPr>
              <a:t>DOTAZY ??? </a:t>
            </a:r>
            <a:r>
              <a:rPr lang="cs-CZ" sz="6000" dirty="0" smtClean="0">
                <a:sym typeface="Wingdings" panose="05000000000000000000" pitchFamily="2" charset="2"/>
              </a:rPr>
              <a:t>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40366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395475"/>
            <a:ext cx="5802790" cy="572644"/>
          </a:xfrm>
        </p:spPr>
        <p:txBody>
          <a:bodyPr>
            <a:noAutofit/>
          </a:bodyPr>
          <a:lstStyle/>
          <a:p>
            <a:r>
              <a:rPr lang="cs-CZ" dirty="0">
                <a:effectLst/>
              </a:rPr>
              <a:t>Učebnice, diplomy, prezence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ADF2A-9DE1-4028-81B4-D32BB1A4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Učebnice</a:t>
            </a:r>
            <a:r>
              <a:rPr lang="cs-CZ" dirty="0" smtClean="0"/>
              <a:t> – v portále </a:t>
            </a:r>
            <a:r>
              <a:rPr lang="cs-CZ" dirty="0" smtClean="0"/>
              <a:t>(.</a:t>
            </a:r>
            <a:r>
              <a:rPr lang="cs-CZ" dirty="0" err="1" smtClean="0"/>
              <a:t>pdf</a:t>
            </a:r>
            <a:r>
              <a:rPr lang="cs-CZ" dirty="0" smtClean="0"/>
              <a:t>)</a:t>
            </a:r>
          </a:p>
          <a:p>
            <a:r>
              <a:rPr lang="cs-CZ" b="1" dirty="0" smtClean="0"/>
              <a:t>Diplomy</a:t>
            </a:r>
          </a:p>
          <a:p>
            <a:pPr lvl="1"/>
            <a:r>
              <a:rPr lang="cs-CZ" dirty="0" smtClean="0"/>
              <a:t>Prosím </a:t>
            </a:r>
            <a:r>
              <a:rPr lang="cs-CZ" dirty="0"/>
              <a:t>o vyplnění </a:t>
            </a:r>
            <a:r>
              <a:rPr lang="cs-CZ" dirty="0" smtClean="0"/>
              <a:t>listu </a:t>
            </a:r>
            <a:r>
              <a:rPr lang="cs-CZ" dirty="0"/>
              <a:t>pro účely vyhotovení diplomu:</a:t>
            </a:r>
          </a:p>
          <a:p>
            <a:pPr lvl="2"/>
            <a:r>
              <a:rPr lang="cs-CZ" u="sng" dirty="0"/>
              <a:t>Datum narození</a:t>
            </a:r>
          </a:p>
          <a:p>
            <a:pPr lvl="2"/>
            <a:r>
              <a:rPr lang="cs-CZ" u="sng" dirty="0"/>
              <a:t>Místo </a:t>
            </a:r>
            <a:r>
              <a:rPr lang="cs-CZ" u="sng" dirty="0" smtClean="0"/>
              <a:t>narození</a:t>
            </a:r>
          </a:p>
          <a:p>
            <a:r>
              <a:rPr lang="cs-CZ" b="1" dirty="0" smtClean="0"/>
              <a:t>Prezence</a:t>
            </a:r>
            <a:r>
              <a:rPr lang="cs-CZ" dirty="0" smtClean="0"/>
              <a:t> - elektronicky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74D2598-BF25-47A7-8D97-C36F3B8F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3"/>
            <a:ext cx="24341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ADF2A-9DE1-4028-81B4-D32BB1A4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74D2598-BF25-47A7-8D97-C36F3B8F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3"/>
            <a:ext cx="6944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52" y="128470"/>
            <a:ext cx="7026233" cy="49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74D2598-BF25-47A7-8D97-C36F3B8F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3"/>
            <a:ext cx="6944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0"/>
            <a:ext cx="43934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7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433879"/>
            <a:ext cx="5802790" cy="1374345"/>
          </a:xfrm>
        </p:spPr>
        <p:txBody>
          <a:bodyPr>
            <a:noAutofit/>
          </a:bodyPr>
          <a:lstStyle/>
          <a:p>
            <a:pPr algn="ctr"/>
            <a:r>
              <a:rPr lang="cs-CZ" sz="4000" dirty="0" err="1" smtClean="0">
                <a:effectLst/>
              </a:rPr>
              <a:t>Facebook</a:t>
            </a:r>
            <a:r>
              <a:rPr lang="cs-CZ" sz="4000" dirty="0" smtClean="0">
                <a:effectLst/>
              </a:rPr>
              <a:t> SKUPINA</a:t>
            </a:r>
            <a:endParaRPr lang="en-US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1808225"/>
            <a:ext cx="5650084" cy="2901395"/>
          </a:xfrm>
        </p:spPr>
        <p:txBody>
          <a:bodyPr>
            <a:normAutofit/>
          </a:bodyPr>
          <a:lstStyle/>
          <a:p>
            <a:pPr algn="just"/>
            <a:r>
              <a:rPr lang="cs-CZ" sz="4400" dirty="0" smtClean="0"/>
              <a:t>FB skupina</a:t>
            </a:r>
            <a:endParaRPr lang="cs-CZ" sz="4400" dirty="0" smtClean="0"/>
          </a:p>
          <a:p>
            <a:pPr algn="just"/>
            <a:r>
              <a:rPr lang="cs-CZ" sz="4400" dirty="0" smtClean="0"/>
              <a:t>FB absolventi</a:t>
            </a:r>
            <a:endParaRPr lang="cs-CZ" sz="4400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44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433879"/>
            <a:ext cx="5802790" cy="1068935"/>
          </a:xfrm>
        </p:spPr>
        <p:txBody>
          <a:bodyPr>
            <a:noAutofit/>
          </a:bodyPr>
          <a:lstStyle/>
          <a:p>
            <a:pPr algn="ctr"/>
            <a:r>
              <a:rPr lang="cs-CZ" sz="4400" dirty="0" smtClean="0">
                <a:effectLst/>
              </a:rPr>
              <a:t>TYKÁNÍ?</a:t>
            </a:r>
            <a:endParaRPr lang="en-US" sz="4400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C524620-D924-44CC-B598-220D56EE2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74" y="1071797"/>
            <a:ext cx="503926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3600" dirty="0"/>
              <a:t>Lektor </a:t>
            </a:r>
            <a:r>
              <a:rPr lang="cs-CZ" sz="3600" dirty="0" err="1"/>
              <a:t>Rikki</a:t>
            </a:r>
            <a:r>
              <a:rPr lang="cs-CZ" sz="3600" dirty="0"/>
              <a:t> říká, že zvukaři si tykají, co vy na to, souhlasíte?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cs-CZ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739290"/>
            <a:ext cx="5802790" cy="572644"/>
          </a:xfrm>
        </p:spPr>
        <p:txBody>
          <a:bodyPr>
            <a:noAutofit/>
          </a:bodyPr>
          <a:lstStyle/>
          <a:p>
            <a:r>
              <a:rPr lang="cs-CZ" sz="4000" dirty="0" smtClean="0">
                <a:effectLst/>
              </a:rPr>
              <a:t>Lektoři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6" y="1502815"/>
            <a:ext cx="6871724" cy="35110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200" b="1" dirty="0" smtClean="0"/>
              <a:t>Karl. P. Růžička </a:t>
            </a:r>
            <a:r>
              <a:rPr lang="cs-CZ" sz="3200" dirty="0" smtClean="0"/>
              <a:t>- prezenčně</a:t>
            </a:r>
          </a:p>
          <a:p>
            <a:pPr marL="0" indent="0">
              <a:buNone/>
            </a:pPr>
            <a:r>
              <a:rPr lang="cs-CZ" sz="3200" b="1" dirty="0" smtClean="0"/>
              <a:t>Richard Beran </a:t>
            </a:r>
            <a:r>
              <a:rPr lang="cs-CZ" sz="3200" dirty="0" smtClean="0"/>
              <a:t>– prezenčně/distančně</a:t>
            </a:r>
            <a:endParaRPr lang="cs-CZ" sz="3200" dirty="0"/>
          </a:p>
          <a:p>
            <a:pPr marL="0" indent="0">
              <a:buNone/>
            </a:pPr>
            <a:r>
              <a:rPr lang="cs-CZ" sz="3200" b="1" dirty="0"/>
              <a:t>Lukáš </a:t>
            </a:r>
            <a:r>
              <a:rPr lang="cs-CZ" sz="3200" b="1" dirty="0" smtClean="0"/>
              <a:t>Mareček </a:t>
            </a:r>
            <a:r>
              <a:rPr lang="cs-CZ" sz="3200" dirty="0" smtClean="0"/>
              <a:t>– prezenčně/distančně</a:t>
            </a:r>
            <a:endParaRPr lang="cs-CZ" sz="3200" dirty="0"/>
          </a:p>
          <a:p>
            <a:pPr marL="0" indent="0">
              <a:buNone/>
            </a:pPr>
            <a:r>
              <a:rPr lang="cs-CZ" sz="3200" b="1" dirty="0" smtClean="0"/>
              <a:t>Petr </a:t>
            </a:r>
            <a:r>
              <a:rPr lang="cs-CZ" sz="3200" b="1" dirty="0"/>
              <a:t>Dostalík </a:t>
            </a:r>
            <a:r>
              <a:rPr lang="cs-CZ" sz="3200" dirty="0"/>
              <a:t>– prezenčně/distančně</a:t>
            </a:r>
            <a:br>
              <a:rPr lang="cs-CZ" sz="3200" dirty="0"/>
            </a:br>
            <a:r>
              <a:rPr lang="cs-CZ" sz="3200" b="1" dirty="0" smtClean="0"/>
              <a:t>Dora Růžičková </a:t>
            </a:r>
            <a:r>
              <a:rPr lang="cs-CZ" sz="3200" dirty="0" smtClean="0"/>
              <a:t>– distančně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905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1669" y="433880"/>
            <a:ext cx="5497381" cy="572644"/>
          </a:xfrm>
        </p:spPr>
        <p:txBody>
          <a:bodyPr>
            <a:noAutofit/>
          </a:bodyPr>
          <a:lstStyle/>
          <a:p>
            <a:r>
              <a:rPr lang="cs-CZ" dirty="0"/>
              <a:t>ÚVOD DO </a:t>
            </a:r>
            <a:r>
              <a:rPr lang="cs-CZ" dirty="0" smtClean="0"/>
              <a:t>KURZU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1669" y="1044701"/>
            <a:ext cx="5432133" cy="381762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 smtClean="0"/>
              <a:t>O kurzu</a:t>
            </a:r>
          </a:p>
          <a:p>
            <a:pPr lvl="0"/>
            <a:r>
              <a:rPr lang="cs-CZ" dirty="0" smtClean="0"/>
              <a:t>Organizace</a:t>
            </a:r>
            <a:endParaRPr lang="cs-CZ" dirty="0"/>
          </a:p>
          <a:p>
            <a:r>
              <a:rPr lang="cs-CZ" dirty="0" smtClean="0"/>
              <a:t>Harmonogram Zázemí</a:t>
            </a:r>
            <a:endParaRPr lang="cs-CZ" dirty="0"/>
          </a:p>
          <a:p>
            <a:pPr lvl="0"/>
            <a:r>
              <a:rPr lang="cs-CZ" dirty="0"/>
              <a:t>Prezence, učebnice</a:t>
            </a:r>
          </a:p>
          <a:p>
            <a:pPr lvl="0"/>
            <a:r>
              <a:rPr lang="cs-CZ" dirty="0"/>
              <a:t>Diplomy, závěrečný test</a:t>
            </a:r>
          </a:p>
          <a:p>
            <a:pPr lvl="0"/>
            <a:r>
              <a:rPr lang="cs-CZ" dirty="0" smtClean="0"/>
              <a:t>FB </a:t>
            </a:r>
            <a:r>
              <a:rPr lang="cs-CZ" dirty="0"/>
              <a:t>skupina </a:t>
            </a:r>
          </a:p>
          <a:p>
            <a:r>
              <a:rPr lang="cs-CZ" dirty="0" smtClean="0"/>
              <a:t>Lektoři</a:t>
            </a:r>
          </a:p>
          <a:p>
            <a:r>
              <a:rPr lang="cs-CZ" dirty="0" smtClean="0"/>
              <a:t>STUDEN-PORTÁL</a:t>
            </a:r>
            <a:endParaRPr lang="cs-CZ" dirty="0"/>
          </a:p>
          <a:p>
            <a:r>
              <a:rPr lang="cs-CZ" dirty="0"/>
              <a:t>Vy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27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739290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RICHARD BERAN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5" y="1502815"/>
            <a:ext cx="6108200" cy="351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RIKKI je </a:t>
            </a:r>
            <a:r>
              <a:rPr lang="cs-CZ" b="1" u="sng" dirty="0"/>
              <a:t>garantem kurzu</a:t>
            </a:r>
          </a:p>
          <a:p>
            <a:r>
              <a:rPr lang="cs-CZ" dirty="0"/>
              <a:t>odborník v oblasti hudební </a:t>
            </a:r>
            <a:br>
              <a:rPr lang="cs-CZ" dirty="0"/>
            </a:br>
            <a:r>
              <a:rPr lang="cs-CZ" dirty="0" smtClean="0"/>
              <a:t>produkce</a:t>
            </a:r>
            <a:endParaRPr lang="cs-CZ" dirty="0"/>
          </a:p>
          <a:p>
            <a:r>
              <a:rPr lang="cs-CZ" dirty="0" smtClean="0"/>
              <a:t>zkušenosti </a:t>
            </a:r>
            <a:r>
              <a:rPr lang="cs-CZ" dirty="0" smtClean="0"/>
              <a:t>v </a:t>
            </a:r>
            <a:r>
              <a:rPr lang="cs-CZ" dirty="0" err="1" smtClean="0"/>
              <a:t>tuzemksu</a:t>
            </a:r>
            <a:r>
              <a:rPr lang="cs-CZ" dirty="0" smtClean="0"/>
              <a:t> i zahraničí</a:t>
            </a:r>
            <a:endParaRPr lang="cs-CZ" dirty="0"/>
          </a:p>
          <a:p>
            <a:r>
              <a:rPr lang="cs-CZ" dirty="0" smtClean="0"/>
              <a:t>v oboru </a:t>
            </a:r>
            <a:r>
              <a:rPr lang="cs-CZ" dirty="0"/>
              <a:t>hudby a zvukové produkce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se </a:t>
            </a:r>
            <a:r>
              <a:rPr lang="cs-CZ" dirty="0"/>
              <a:t>pohybuje od útlého </a:t>
            </a:r>
            <a:r>
              <a:rPr lang="cs-CZ" dirty="0" smtClean="0"/>
              <a:t>věku</a:t>
            </a:r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8DF341-A1F1-41BB-987C-142FDB355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488" y="281176"/>
            <a:ext cx="3396158" cy="3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FA3E123-E77E-42E6-9648-DAABABCF39C5}"/>
              </a:ext>
            </a:extLst>
          </p:cNvPr>
          <p:cNvSpPr/>
          <p:nvPr/>
        </p:nvSpPr>
        <p:spPr>
          <a:xfrm>
            <a:off x="372612" y="1808225"/>
            <a:ext cx="83987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>
                <a:solidFill>
                  <a:schemeClr val="bg1"/>
                </a:solidFill>
              </a:rPr>
              <a:t>V roce 2009 odcestoval do Skotska, kde se začal hudebně profilovat nejprve při studiu na </a:t>
            </a:r>
            <a:r>
              <a:rPr lang="cs-CZ" sz="2800" b="1" dirty="0">
                <a:solidFill>
                  <a:schemeClr val="bg1"/>
                </a:solidFill>
              </a:rPr>
              <a:t>Aberdeen </a:t>
            </a:r>
            <a:r>
              <a:rPr lang="cs-CZ" sz="2800" b="1" dirty="0" err="1">
                <a:solidFill>
                  <a:schemeClr val="bg1"/>
                </a:solidFill>
              </a:rPr>
              <a:t>College</a:t>
            </a:r>
            <a:r>
              <a:rPr lang="cs-CZ" sz="2800" dirty="0">
                <a:solidFill>
                  <a:schemeClr val="bg1"/>
                </a:solidFill>
              </a:rPr>
              <a:t>. Posléze pokračoval ve studiu na Edinburgh </a:t>
            </a:r>
            <a:r>
              <a:rPr lang="cs-CZ" sz="2800" b="1" dirty="0" err="1">
                <a:solidFill>
                  <a:schemeClr val="bg1"/>
                </a:solidFill>
              </a:rPr>
              <a:t>Napier</a:t>
            </a:r>
            <a:r>
              <a:rPr lang="cs-CZ" sz="2800" b="1" dirty="0">
                <a:solidFill>
                  <a:schemeClr val="bg1"/>
                </a:solidFill>
              </a:rPr>
              <a:t> University</a:t>
            </a:r>
            <a:r>
              <a:rPr lang="cs-CZ" sz="2800" dirty="0">
                <a:solidFill>
                  <a:schemeClr val="bg1"/>
                </a:solidFill>
              </a:rPr>
              <a:t>, kde si zvolil obor </a:t>
            </a:r>
            <a:r>
              <a:rPr lang="cs-CZ" sz="2800" b="1" dirty="0" err="1">
                <a:solidFill>
                  <a:schemeClr val="bg1"/>
                </a:solidFill>
              </a:rPr>
              <a:t>Popular</a:t>
            </a:r>
            <a:r>
              <a:rPr lang="cs-CZ" sz="2800" b="1" dirty="0">
                <a:solidFill>
                  <a:schemeClr val="bg1"/>
                </a:solidFill>
              </a:rPr>
              <a:t> Music</a:t>
            </a:r>
            <a:r>
              <a:rPr lang="cs-CZ" sz="2800" dirty="0">
                <a:solidFill>
                  <a:schemeClr val="bg1"/>
                </a:solidFill>
              </a:rPr>
              <a:t>. Graduoval v roce 2015, a to s </a:t>
            </a:r>
            <a:r>
              <a:rPr lang="cs-CZ" sz="2800" b="1" dirty="0">
                <a:solidFill>
                  <a:schemeClr val="bg1"/>
                </a:solidFill>
              </a:rPr>
              <a:t>nejlepším možným výsledkem</a:t>
            </a:r>
            <a:r>
              <a:rPr lang="cs-CZ" sz="2800" dirty="0">
                <a:solidFill>
                  <a:schemeClr val="bg1"/>
                </a:solidFill>
              </a:rPr>
              <a:t> (</a:t>
            </a:r>
            <a:r>
              <a:rPr lang="cs-CZ" sz="2800" b="1" dirty="0" err="1">
                <a:solidFill>
                  <a:schemeClr val="bg1"/>
                </a:solidFill>
              </a:rPr>
              <a:t>First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Class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Honours</a:t>
            </a:r>
            <a:r>
              <a:rPr lang="cs-CZ" sz="2800" dirty="0">
                <a:solidFill>
                  <a:schemeClr val="bg1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9567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13DCAC-F889-4138-B336-B14CFCDB2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128470"/>
            <a:ext cx="3574163" cy="47655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D9BE01B-4037-45DF-A889-1A0BD410C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98" y="69340"/>
            <a:ext cx="3639199" cy="485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5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E505469-21E1-4406-859E-3DA7CF5A624A}"/>
              </a:ext>
            </a:extLst>
          </p:cNvPr>
          <p:cNvSpPr/>
          <p:nvPr/>
        </p:nvSpPr>
        <p:spPr>
          <a:xfrm>
            <a:off x="601670" y="1960930"/>
            <a:ext cx="79406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600" dirty="0" smtClean="0">
                <a:solidFill>
                  <a:schemeClr val="bg1"/>
                </a:solidFill>
              </a:rPr>
              <a:t>Práce </a:t>
            </a:r>
            <a:r>
              <a:rPr lang="cs-CZ" sz="3600" dirty="0">
                <a:solidFill>
                  <a:schemeClr val="bg1"/>
                </a:solidFill>
              </a:rPr>
              <a:t>audio operátora pro společnost </a:t>
            </a:r>
            <a:r>
              <a:rPr lang="cs-CZ" sz="3600" b="1" dirty="0">
                <a:solidFill>
                  <a:schemeClr val="bg1"/>
                </a:solidFill>
              </a:rPr>
              <a:t>Great Big </a:t>
            </a:r>
            <a:r>
              <a:rPr lang="cs-CZ" sz="3600" b="1" dirty="0" err="1">
                <a:solidFill>
                  <a:schemeClr val="bg1"/>
                </a:solidFill>
              </a:rPr>
              <a:t>Events</a:t>
            </a:r>
            <a:r>
              <a:rPr lang="cs-CZ" sz="3600" dirty="0">
                <a:solidFill>
                  <a:schemeClr val="bg1"/>
                </a:solidFill>
              </a:rPr>
              <a:t> během sportovní události v Glasgow (Glasgow 2014 </a:t>
            </a:r>
            <a:r>
              <a:rPr lang="cs-CZ" sz="3600" dirty="0" err="1">
                <a:solidFill>
                  <a:schemeClr val="bg1"/>
                </a:solidFill>
              </a:rPr>
              <a:t>Commonwealth</a:t>
            </a:r>
            <a:r>
              <a:rPr lang="cs-CZ" sz="3600" dirty="0">
                <a:solidFill>
                  <a:schemeClr val="bg1"/>
                </a:solidFill>
              </a:rPr>
              <a:t> </a:t>
            </a:r>
            <a:r>
              <a:rPr lang="cs-CZ" sz="3600" dirty="0" err="1">
                <a:solidFill>
                  <a:schemeClr val="bg1"/>
                </a:solidFill>
              </a:rPr>
              <a:t>Games</a:t>
            </a:r>
            <a:r>
              <a:rPr lang="cs-CZ" sz="3600" dirty="0">
                <a:solidFill>
                  <a:schemeClr val="bg1"/>
                </a:solidFill>
              </a:rPr>
              <a:t>), kde úzce spolupracoval s přenosovým štábem </a:t>
            </a:r>
            <a:r>
              <a:rPr lang="cs-CZ" sz="3600" b="1" dirty="0">
                <a:solidFill>
                  <a:schemeClr val="bg1"/>
                </a:solidFill>
              </a:rPr>
              <a:t>BBC</a:t>
            </a:r>
            <a:r>
              <a:rPr lang="cs-CZ" sz="3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492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6805183-A4C7-41C0-94FD-EDA8058F6C20}"/>
              </a:ext>
            </a:extLst>
          </p:cNvPr>
          <p:cNvSpPr/>
          <p:nvPr/>
        </p:nvSpPr>
        <p:spPr>
          <a:xfrm>
            <a:off x="754375" y="1655520"/>
            <a:ext cx="76352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Vedle </a:t>
            </a:r>
            <a:r>
              <a:rPr lang="cs-CZ" sz="3600" dirty="0">
                <a:solidFill>
                  <a:schemeClr val="bg1"/>
                </a:solidFill>
              </a:rPr>
              <a:t>jiných osvědčení je především držitelem profesionální </a:t>
            </a:r>
            <a:r>
              <a:rPr lang="cs-CZ" sz="3600" b="1" dirty="0">
                <a:solidFill>
                  <a:schemeClr val="bg1"/>
                </a:solidFill>
              </a:rPr>
              <a:t>certifikace</a:t>
            </a:r>
            <a:r>
              <a:rPr lang="cs-CZ" sz="3600" dirty="0">
                <a:solidFill>
                  <a:schemeClr val="bg1"/>
                </a:solidFill>
              </a:rPr>
              <a:t> </a:t>
            </a:r>
            <a:endParaRPr lang="cs-CZ" sz="3600" dirty="0" smtClean="0">
              <a:solidFill>
                <a:schemeClr val="bg1"/>
              </a:solidFill>
            </a:endParaRPr>
          </a:p>
          <a:p>
            <a:pPr algn="ctr"/>
            <a:r>
              <a:rPr lang="cs-CZ" sz="4800" b="1" dirty="0" smtClean="0">
                <a:solidFill>
                  <a:schemeClr val="bg1"/>
                </a:solidFill>
              </a:rPr>
              <a:t>AVID </a:t>
            </a:r>
            <a:r>
              <a:rPr lang="cs-CZ" sz="4800" b="1" dirty="0" err="1">
                <a:solidFill>
                  <a:schemeClr val="bg1"/>
                </a:solidFill>
              </a:rPr>
              <a:t>ProTools</a:t>
            </a:r>
            <a:r>
              <a:rPr lang="cs-CZ" sz="4800" b="1" dirty="0">
                <a:solidFill>
                  <a:schemeClr val="bg1"/>
                </a:solidFill>
              </a:rPr>
              <a:t> 11 </a:t>
            </a:r>
            <a:r>
              <a:rPr lang="cs-CZ" sz="4800" b="1" dirty="0" smtClean="0">
                <a:solidFill>
                  <a:schemeClr val="bg1"/>
                </a:solidFill>
              </a:rPr>
              <a:t>USER </a:t>
            </a:r>
            <a:endParaRPr lang="cs-CZ" sz="4800" b="1" dirty="0">
              <a:solidFill>
                <a:schemeClr val="bg1"/>
              </a:solidFill>
            </a:endParaRPr>
          </a:p>
          <a:p>
            <a:pPr algn="just"/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59785" y="1960930"/>
            <a:ext cx="7329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solidFill>
                  <a:schemeClr val="bg1"/>
                </a:solidFill>
              </a:rPr>
              <a:t>Jaký používáte DAW? </a:t>
            </a:r>
          </a:p>
          <a:p>
            <a:pPr algn="ctr"/>
            <a:r>
              <a:rPr lang="cs-CZ" sz="5400" dirty="0" smtClean="0">
                <a:solidFill>
                  <a:schemeClr val="bg1"/>
                </a:solidFill>
              </a:rPr>
              <a:t>Software?</a:t>
            </a:r>
            <a:endParaRPr lang="cs-CZ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7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739290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LUKÁŠ MAREČEK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5" y="1502815"/>
            <a:ext cx="6108200" cy="3511061"/>
          </a:xfrm>
        </p:spPr>
        <p:txBody>
          <a:bodyPr>
            <a:normAutofit/>
          </a:bodyPr>
          <a:lstStyle/>
          <a:p>
            <a:r>
              <a:rPr lang="cs-CZ" dirty="0"/>
              <a:t>Vášnivý hudebník a pedagog, </a:t>
            </a:r>
            <a:br>
              <a:rPr lang="cs-CZ" dirty="0"/>
            </a:br>
            <a:r>
              <a:rPr lang="cs-CZ" dirty="0"/>
              <a:t>zpěvák, baskytarista a kytarista, lektor </a:t>
            </a:r>
            <a:r>
              <a:rPr lang="cs-CZ" i="1" dirty="0"/>
              <a:t>Hudebního institutu</a:t>
            </a:r>
            <a:r>
              <a:rPr lang="cs-CZ" dirty="0"/>
              <a:t> </a:t>
            </a:r>
            <a:br>
              <a:rPr lang="cs-CZ" dirty="0"/>
            </a:br>
            <a:r>
              <a:rPr lang="cs-CZ" dirty="0"/>
              <a:t>a studiový odborník;</a:t>
            </a:r>
          </a:p>
          <a:p>
            <a:r>
              <a:rPr lang="cs-CZ" dirty="0"/>
              <a:t>Nahrávání se věnuje již 20 </a:t>
            </a:r>
            <a:r>
              <a:rPr lang="cs-CZ" dirty="0" smtClean="0"/>
              <a:t>let</a:t>
            </a:r>
          </a:p>
          <a:p>
            <a:r>
              <a:rPr lang="cs-CZ" dirty="0" smtClean="0"/>
              <a:t>Vlastník a provozovatel </a:t>
            </a:r>
            <a:r>
              <a:rPr lang="cs-CZ" dirty="0" err="1" smtClean="0"/>
              <a:t>náhrávacího</a:t>
            </a:r>
            <a:r>
              <a:rPr lang="cs-CZ" dirty="0" smtClean="0"/>
              <a:t> studia </a:t>
            </a:r>
            <a:r>
              <a:rPr lang="cs-CZ" b="1" dirty="0" err="1" smtClean="0"/>
              <a:t>Plaba</a:t>
            </a:r>
            <a:r>
              <a:rPr lang="cs-CZ" b="1" dirty="0" smtClean="0"/>
              <a:t> </a:t>
            </a:r>
            <a:r>
              <a:rPr lang="cs-CZ" b="1" dirty="0" err="1"/>
              <a:t>R</a:t>
            </a:r>
            <a:r>
              <a:rPr lang="cs-CZ" b="1" dirty="0" err="1" smtClean="0"/>
              <a:t>ecords</a:t>
            </a:r>
            <a:endParaRPr lang="cs-CZ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D476374-3658-4169-B458-535A402DA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222" y="128470"/>
            <a:ext cx="3671778" cy="35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425" y="281175"/>
            <a:ext cx="4123035" cy="5726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5A30524-A665-4C6A-AF0F-0F70D10B5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" y="-46554"/>
            <a:ext cx="4240116" cy="5137948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0D836F-37FA-4831-B86D-B61F49DC4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1" cy="509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1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739290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PETR DOSTALÍK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54" y="1502815"/>
            <a:ext cx="6871725" cy="3511061"/>
          </a:xfrm>
        </p:spPr>
        <p:txBody>
          <a:bodyPr>
            <a:noAutofit/>
          </a:bodyPr>
          <a:lstStyle/>
          <a:p>
            <a:r>
              <a:rPr lang="cs-CZ" sz="3600" b="1" dirty="0"/>
              <a:t>Autorské právo</a:t>
            </a:r>
            <a:r>
              <a:rPr lang="cs-CZ" sz="3600" dirty="0"/>
              <a:t>, </a:t>
            </a:r>
            <a:endParaRPr lang="cs-CZ" sz="3600" dirty="0" smtClean="0"/>
          </a:p>
          <a:p>
            <a:r>
              <a:rPr lang="cs-CZ" sz="3600" b="1" dirty="0" smtClean="0"/>
              <a:t>Pracovní </a:t>
            </a:r>
            <a:r>
              <a:rPr lang="cs-CZ" sz="3600" b="1" dirty="0"/>
              <a:t>právo</a:t>
            </a:r>
            <a:r>
              <a:rPr lang="cs-CZ" sz="3600" dirty="0"/>
              <a:t>;</a:t>
            </a:r>
          </a:p>
          <a:p>
            <a:r>
              <a:rPr lang="cs-CZ" sz="3600" dirty="0"/>
              <a:t>Doplnění zvukově - technických předmětů o </a:t>
            </a:r>
            <a:r>
              <a:rPr lang="cs-CZ" sz="3600" b="1" dirty="0"/>
              <a:t>relevantní právní </a:t>
            </a:r>
            <a:br>
              <a:rPr lang="cs-CZ" sz="3600" b="1" dirty="0"/>
            </a:br>
            <a:r>
              <a:rPr lang="cs-CZ" sz="3600" b="1" dirty="0" smtClean="0"/>
              <a:t>přehled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3661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60" y="281175"/>
            <a:ext cx="3970330" cy="572644"/>
          </a:xfrm>
        </p:spPr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Lektoři tohoto kurzu: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85CCD4-6258-47D3-8BBC-C9B836214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1552" y="639433"/>
            <a:ext cx="5143500" cy="3857625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9B82C7C-3B2C-496A-8C4F-825414BD9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9785" y="1350110"/>
            <a:ext cx="265747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smtClean="0">
                <a:effectLst/>
              </a:rPr>
              <a:t>Zázemí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6260" y="1198559"/>
            <a:ext cx="5955495" cy="3511061"/>
          </a:xfrm>
        </p:spPr>
        <p:txBody>
          <a:bodyPr>
            <a:normAutofit/>
          </a:bodyPr>
          <a:lstStyle/>
          <a:p>
            <a:r>
              <a:rPr lang="cs-CZ" b="1" dirty="0"/>
              <a:t>Audiovizuální produkce Univerzity </a:t>
            </a:r>
            <a:r>
              <a:rPr lang="cs-CZ" b="1" dirty="0" smtClean="0"/>
              <a:t>Palackého</a:t>
            </a:r>
            <a:endParaRPr lang="cs-CZ" dirty="0"/>
          </a:p>
          <a:p>
            <a:r>
              <a:rPr lang="cs-CZ" dirty="0"/>
              <a:t>WC </a:t>
            </a:r>
            <a:r>
              <a:rPr lang="cs-CZ" dirty="0" smtClean="0"/>
              <a:t>+ kuchyňka vzadu</a:t>
            </a:r>
            <a:endParaRPr lang="cs-CZ" dirty="0"/>
          </a:p>
          <a:p>
            <a:r>
              <a:rPr lang="cs-CZ" dirty="0" smtClean="0">
                <a:sym typeface="Wingdings" panose="05000000000000000000" pitchFamily="2" charset="2"/>
              </a:rPr>
              <a:t>Kouření </a:t>
            </a:r>
            <a:r>
              <a:rPr lang="cs-CZ" dirty="0" smtClean="0">
                <a:sym typeface="Wingdings" panose="05000000000000000000" pitchFamily="2" charset="2"/>
              </a:rPr>
              <a:t>venku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Obědy v okolí - </a:t>
            </a:r>
            <a:r>
              <a:rPr lang="cs-CZ" dirty="0" smtClean="0">
                <a:sym typeface="Wingdings" panose="05000000000000000000" pitchFamily="2" charset="2"/>
              </a:rPr>
              <a:t>spousta</a:t>
            </a:r>
            <a:endParaRPr lang="cs-CZ" dirty="0"/>
          </a:p>
          <a:p>
            <a:r>
              <a:rPr lang="cs-CZ" dirty="0"/>
              <a:t>Ubytování – co kdo našel?</a:t>
            </a:r>
          </a:p>
          <a:p>
            <a:r>
              <a:rPr lang="cs-CZ" dirty="0"/>
              <a:t>Parkování – o víkendu </a:t>
            </a:r>
            <a:r>
              <a:rPr lang="cs-CZ" dirty="0" smtClean="0"/>
              <a:t>zdarma všude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5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Karl. P. </a:t>
            </a:r>
            <a:r>
              <a:rPr lang="cs-CZ" dirty="0"/>
              <a:t>Růžička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1198559"/>
            <a:ext cx="5650085" cy="351106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dirty="0"/>
              <a:t>Zakladatel </a:t>
            </a:r>
            <a:r>
              <a:rPr lang="cs-CZ" dirty="0" smtClean="0"/>
              <a:t>vzdělávacích </a:t>
            </a:r>
            <a:r>
              <a:rPr lang="cs-CZ" dirty="0" smtClean="0"/>
              <a:t>institucí</a:t>
            </a:r>
            <a:endParaRPr lang="cs-CZ" dirty="0"/>
          </a:p>
          <a:p>
            <a:pPr lvl="1" algn="just"/>
            <a:r>
              <a:rPr lang="cs-CZ" dirty="0" smtClean="0"/>
              <a:t>ZVUKAŘSKLÝ INSTITUT V PRAZE </a:t>
            </a:r>
            <a:r>
              <a:rPr lang="cs-CZ" dirty="0" err="1" smtClean="0"/>
              <a:t>z.s</a:t>
            </a:r>
            <a:r>
              <a:rPr lang="cs-CZ" dirty="0" smtClean="0"/>
              <a:t>.</a:t>
            </a:r>
          </a:p>
          <a:p>
            <a:pPr lvl="1" algn="just"/>
            <a:r>
              <a:rPr lang="cs-CZ" dirty="0" smtClean="0"/>
              <a:t>ŠKOLA </a:t>
            </a:r>
            <a:r>
              <a:rPr lang="cs-CZ" dirty="0"/>
              <a:t>ZVUKAŘINY, </a:t>
            </a:r>
            <a:r>
              <a:rPr lang="cs-CZ" dirty="0" err="1"/>
              <a:t>z.ú</a:t>
            </a:r>
            <a:r>
              <a:rPr lang="cs-CZ" dirty="0" smtClean="0"/>
              <a:t>.</a:t>
            </a:r>
            <a:endParaRPr lang="cs-CZ" dirty="0"/>
          </a:p>
          <a:p>
            <a:pPr algn="just"/>
            <a:r>
              <a:rPr lang="cs-CZ" dirty="0"/>
              <a:t>Autor akreditovaného kurzu zvukový technik; </a:t>
            </a:r>
          </a:p>
          <a:p>
            <a:pPr algn="just"/>
            <a:r>
              <a:rPr lang="cs-CZ" dirty="0"/>
              <a:t>V oblasti hudby působí více jak </a:t>
            </a:r>
            <a:r>
              <a:rPr lang="cs-CZ" dirty="0" smtClean="0"/>
              <a:t>20 </a:t>
            </a:r>
            <a:r>
              <a:rPr lang="cs-CZ" dirty="0"/>
              <a:t>let, převážně jako bass/kytarista, bubeník </a:t>
            </a:r>
            <a:br>
              <a:rPr lang="cs-CZ" dirty="0"/>
            </a:br>
            <a:r>
              <a:rPr lang="cs-CZ" dirty="0"/>
              <a:t>a producent; </a:t>
            </a:r>
          </a:p>
          <a:p>
            <a:pPr algn="just"/>
            <a:r>
              <a:rPr lang="cs-CZ" dirty="0"/>
              <a:t>V roce 2014 </a:t>
            </a:r>
            <a:r>
              <a:rPr lang="cs-CZ" dirty="0" smtClean="0"/>
              <a:t>založil </a:t>
            </a:r>
            <a:r>
              <a:rPr lang="cs-CZ" dirty="0"/>
              <a:t>nahrávací studio </a:t>
            </a:r>
            <a:r>
              <a:rPr lang="cs-CZ" i="1" dirty="0"/>
              <a:t>Palba </a:t>
            </a:r>
            <a:r>
              <a:rPr lang="cs-CZ" i="1" dirty="0" err="1"/>
              <a:t>Records</a:t>
            </a:r>
            <a:r>
              <a:rPr lang="cs-CZ" i="1" dirty="0"/>
              <a:t>, </a:t>
            </a:r>
            <a:r>
              <a:rPr lang="cs-CZ" dirty="0"/>
              <a:t>které v současné době vedou dva z lektorů - Lukáš Mareček </a:t>
            </a:r>
            <a:br>
              <a:rPr lang="cs-CZ" dirty="0"/>
            </a:br>
            <a:r>
              <a:rPr lang="cs-CZ" dirty="0"/>
              <a:t>a Richard Beran.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29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260" y="1197404"/>
            <a:ext cx="8551480" cy="3054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400" dirty="0" smtClean="0"/>
          </a:p>
          <a:p>
            <a:pPr marL="0" indent="0" algn="ctr">
              <a:buNone/>
            </a:pPr>
            <a:r>
              <a:rPr lang="cs-CZ" sz="6000" dirty="0" smtClean="0">
                <a:solidFill>
                  <a:srgbClr val="D99B01"/>
                </a:solidFill>
              </a:rPr>
              <a:t>DOTAZY ??? </a:t>
            </a:r>
            <a:r>
              <a:rPr lang="cs-CZ" sz="6000" dirty="0" smtClean="0">
                <a:sym typeface="Wingdings" panose="05000000000000000000" pitchFamily="2" charset="2"/>
              </a:rPr>
              <a:t>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7470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Ukázky z kurzů v Olomouci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036E685-430B-4E33-95E7-54061EEF7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5" y="1198070"/>
            <a:ext cx="4682066" cy="3511550"/>
          </a:xfrm>
        </p:spPr>
      </p:pic>
    </p:spTree>
    <p:extLst>
      <p:ext uri="{BB962C8B-B14F-4D97-AF65-F5344CB8AC3E}">
        <p14:creationId xmlns:p14="http://schemas.microsoft.com/office/powerpoint/2010/main" val="29703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Ukázky z kurzů v Olomouci</a:t>
            </a:r>
          </a:p>
        </p:txBody>
      </p:sp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08BF9130-7FE7-4EF6-BABE-1AB895980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8965" y="718164"/>
            <a:ext cx="4942897" cy="3707172"/>
          </a:xfrm>
          <a:prstGeom prst="rect">
            <a:avLst/>
          </a:prstGeom>
        </p:spPr>
      </p:pic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0" y="1044700"/>
            <a:ext cx="3099531" cy="3874414"/>
          </a:xfrm>
        </p:spPr>
      </p:pic>
    </p:spTree>
    <p:extLst>
      <p:ext uri="{BB962C8B-B14F-4D97-AF65-F5344CB8AC3E}">
        <p14:creationId xmlns:p14="http://schemas.microsoft.com/office/powerpoint/2010/main" val="28264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Ukázky z kurzů v Olomouci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9B19370-EBAC-4485-844A-8CD448921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5" y="1198070"/>
            <a:ext cx="4682066" cy="3511550"/>
          </a:xfrm>
        </p:spPr>
      </p:pic>
    </p:spTree>
    <p:extLst>
      <p:ext uri="{BB962C8B-B14F-4D97-AF65-F5344CB8AC3E}">
        <p14:creationId xmlns:p14="http://schemas.microsoft.com/office/powerpoint/2010/main" val="16596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Ukázky z kurzů v Olomouci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830324F-2F44-4952-AD6F-2E217E971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751909"/>
            <a:ext cx="5802312" cy="2404857"/>
          </a:xfrm>
        </p:spPr>
      </p:pic>
    </p:spTree>
    <p:extLst>
      <p:ext uri="{BB962C8B-B14F-4D97-AF65-F5344CB8AC3E}">
        <p14:creationId xmlns:p14="http://schemas.microsoft.com/office/powerpoint/2010/main" val="9686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Ukázky z kurzů v Olomouci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0EE178-C7F6-4D59-AC59-4D1DBF46C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1198559"/>
            <a:ext cx="4428445" cy="3511061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F8D7FD-18AD-482C-8F18-51A7DE661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A teď VY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016C5-FF68-4B75-8DE9-30FA586B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1198559"/>
            <a:ext cx="6719020" cy="366376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Jméno a příjmení</a:t>
            </a:r>
          </a:p>
          <a:p>
            <a:r>
              <a:rPr lang="cs-CZ" dirty="0"/>
              <a:t>Odkud jsem</a:t>
            </a:r>
          </a:p>
          <a:p>
            <a:r>
              <a:rPr lang="cs-CZ" dirty="0"/>
              <a:t>Pracuji, studuji, případně co dělám</a:t>
            </a:r>
          </a:p>
          <a:p>
            <a:r>
              <a:rPr lang="cs-CZ" dirty="0"/>
              <a:t>Jsem elektrikář?</a:t>
            </a:r>
          </a:p>
          <a:p>
            <a:r>
              <a:rPr lang="cs-CZ" dirty="0"/>
              <a:t>Hraju na nějaký hudební nástroj?</a:t>
            </a:r>
          </a:p>
          <a:p>
            <a:r>
              <a:rPr lang="cs-CZ" dirty="0"/>
              <a:t>Už jsem někdy zvučil/a?</a:t>
            </a:r>
          </a:p>
          <a:p>
            <a:r>
              <a:rPr lang="cs-CZ" dirty="0"/>
              <a:t>Dělám to jako svou profesi nebo koníčka?</a:t>
            </a:r>
          </a:p>
          <a:p>
            <a:r>
              <a:rPr lang="cs-CZ" dirty="0"/>
              <a:t>Je něco speciálního, co se chci v kurzu naučit/dozvědět?</a:t>
            </a:r>
          </a:p>
          <a:p>
            <a:r>
              <a:rPr lang="cs-CZ" dirty="0"/>
              <a:t>Jaké mám očekávání?</a:t>
            </a:r>
          </a:p>
          <a:p>
            <a:r>
              <a:rPr lang="cs-CZ" dirty="0"/>
              <a:t>Perlička na závěr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7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260" y="1197404"/>
            <a:ext cx="8551480" cy="3054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400" dirty="0" smtClean="0"/>
          </a:p>
          <a:p>
            <a:pPr marL="0" indent="0" algn="ctr">
              <a:buNone/>
            </a:pPr>
            <a:r>
              <a:rPr lang="cs-CZ" sz="6000" dirty="0" smtClean="0">
                <a:solidFill>
                  <a:srgbClr val="D99B01"/>
                </a:solidFill>
              </a:rPr>
              <a:t>DOTAZY ??? </a:t>
            </a:r>
            <a:r>
              <a:rPr lang="cs-CZ" sz="6000" dirty="0" smtClean="0">
                <a:sym typeface="Wingdings" panose="05000000000000000000" pitchFamily="2" charset="2"/>
              </a:rPr>
              <a:t>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3677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260" y="1197404"/>
            <a:ext cx="8551480" cy="3054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400" dirty="0" smtClean="0"/>
          </a:p>
          <a:p>
            <a:pPr marL="0" indent="0" algn="ctr">
              <a:buNone/>
            </a:pPr>
            <a:r>
              <a:rPr lang="cs-CZ" sz="6000" dirty="0" smtClean="0">
                <a:solidFill>
                  <a:srgbClr val="D99B01"/>
                </a:solidFill>
              </a:rPr>
              <a:t>PŘESTÁVKA ??? </a:t>
            </a:r>
            <a:r>
              <a:rPr lang="cs-CZ" sz="6000" dirty="0" smtClean="0">
                <a:sym typeface="Wingdings" panose="05000000000000000000" pitchFamily="2" charset="2"/>
              </a:rPr>
              <a:t>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9037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smtClean="0"/>
              <a:t>Kurz zvukový technik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24" y="3175338"/>
            <a:ext cx="2615111" cy="1647520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601669" y="1044701"/>
            <a:ext cx="5432133" cy="3817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6260" y="1257640"/>
            <a:ext cx="6260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</a:rPr>
              <a:t>Akreditovaný kurz  MŠMT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</a:rPr>
              <a:t>Olomouc + Praha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</a:rPr>
              <a:t>Zakončený zkouškou </a:t>
            </a:r>
            <a:r>
              <a:rPr lang="cs-CZ" sz="2400" dirty="0" smtClean="0">
                <a:solidFill>
                  <a:schemeClr val="bg1"/>
                </a:solidFill>
              </a:rPr>
              <a:t>(rekvalifikační)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6260" y="433878"/>
            <a:ext cx="5802790" cy="3970331"/>
          </a:xfrm>
        </p:spPr>
        <p:txBody>
          <a:bodyPr>
            <a:noAutofit/>
          </a:bodyPr>
          <a:lstStyle/>
          <a:p>
            <a:r>
              <a:rPr lang="cs-CZ" sz="5400" dirty="0" smtClean="0"/>
              <a:t>STUDENT-PORTÁL	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8450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STUDENT-PORTÁL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www.akreditovanyzvukar.cz</a:t>
            </a:r>
          </a:p>
          <a:p>
            <a:r>
              <a:rPr lang="cs-CZ" dirty="0" smtClean="0"/>
              <a:t>Zdroj </a:t>
            </a:r>
            <a:r>
              <a:rPr lang="cs-CZ" b="1" dirty="0" smtClean="0"/>
              <a:t>VŠECH informací </a:t>
            </a:r>
          </a:p>
          <a:p>
            <a:r>
              <a:rPr lang="cs-CZ" b="1" dirty="0" smtClean="0"/>
              <a:t>Hlavní zdroj</a:t>
            </a:r>
          </a:p>
          <a:p>
            <a:pPr lvl="1"/>
            <a:r>
              <a:rPr lang="cs-CZ" dirty="0" smtClean="0"/>
              <a:t>Studijní materiály</a:t>
            </a:r>
          </a:p>
          <a:p>
            <a:pPr lvl="1"/>
            <a:r>
              <a:rPr lang="cs-CZ" dirty="0" smtClean="0"/>
              <a:t>Harmonogram</a:t>
            </a:r>
          </a:p>
          <a:p>
            <a:pPr lvl="1"/>
            <a:r>
              <a:rPr lang="cs-CZ" dirty="0" smtClean="0"/>
              <a:t>Kontakty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ktuality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990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0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0" y="-3742"/>
            <a:ext cx="8077005" cy="514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1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5" y="-5103"/>
            <a:ext cx="8230946" cy="51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6259" y="433879"/>
            <a:ext cx="8704185" cy="1221641"/>
          </a:xfrm>
        </p:spPr>
        <p:txBody>
          <a:bodyPr>
            <a:noAutofit/>
          </a:bodyPr>
          <a:lstStyle/>
          <a:p>
            <a:pPr algn="ctr"/>
            <a:r>
              <a:rPr lang="cs-CZ" sz="6000" dirty="0" smtClean="0"/>
              <a:t>Heslo do portálu</a:t>
            </a:r>
            <a:endParaRPr lang="cs-CZ" sz="6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96260" y="1198559"/>
            <a:ext cx="8551480" cy="3511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5400" dirty="0" smtClean="0"/>
          </a:p>
          <a:p>
            <a:pPr marL="0" indent="0" algn="ctr">
              <a:buNone/>
            </a:pPr>
            <a:r>
              <a:rPr lang="cs-CZ" sz="6600" dirty="0" err="1" smtClean="0"/>
              <a:t>TOPzvukari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346080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85" y="969339"/>
            <a:ext cx="6841184" cy="32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5" y="0"/>
            <a:ext cx="7571713" cy="501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80" y="0"/>
            <a:ext cx="7329840" cy="50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2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15" y="659134"/>
            <a:ext cx="8000271" cy="35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1502815"/>
            <a:ext cx="8246070" cy="610820"/>
          </a:xfrm>
        </p:spPr>
        <p:txBody>
          <a:bodyPr>
            <a:noAutofit/>
          </a:bodyPr>
          <a:lstStyle/>
          <a:p>
            <a:r>
              <a:rPr lang="cs-CZ" sz="4000" dirty="0" smtClean="0">
                <a:effectLst/>
              </a:rPr>
              <a:t>Organizace kurzu</a:t>
            </a:r>
            <a:endParaRPr lang="cs-CZ" sz="4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2113635"/>
            <a:ext cx="8246070" cy="2595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000" b="1" dirty="0" smtClean="0"/>
              <a:t>Karel - já</a:t>
            </a:r>
            <a:endParaRPr lang="cs-CZ" sz="3000" b="1" dirty="0"/>
          </a:p>
          <a:p>
            <a:pPr algn="just"/>
            <a:r>
              <a:rPr lang="cs-CZ" sz="3000" dirty="0" smtClean="0"/>
              <a:t>Fakturace, akreditace</a:t>
            </a:r>
            <a:r>
              <a:rPr lang="cs-CZ" sz="3000" dirty="0"/>
              <a:t>, finanční </a:t>
            </a:r>
            <a:r>
              <a:rPr lang="cs-CZ" sz="3000" dirty="0" smtClean="0"/>
              <a:t>chod, povinnosti </a:t>
            </a:r>
            <a:r>
              <a:rPr lang="cs-CZ" sz="3000" dirty="0"/>
              <a:t>vůči státním </a:t>
            </a:r>
            <a:r>
              <a:rPr lang="cs-CZ" sz="3000" dirty="0" smtClean="0"/>
              <a:t>institucím aj.</a:t>
            </a:r>
          </a:p>
          <a:p>
            <a:pPr algn="just"/>
            <a:r>
              <a:rPr lang="cs-CZ" sz="3000" dirty="0" smtClean="0"/>
              <a:t>Připomínky, podněty </a:t>
            </a:r>
            <a:endParaRPr lang="cs-CZ" sz="3000" dirty="0" smtClean="0"/>
          </a:p>
          <a:p>
            <a:pPr algn="just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57150"/>
            <a:ext cx="9906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 smtClean="0"/>
              <a:t>STUDENT PORTÁL</a:t>
            </a:r>
          </a:p>
          <a:p>
            <a:pPr marL="0" indent="0">
              <a:buNone/>
            </a:pPr>
            <a:r>
              <a:rPr lang="cs-CZ" sz="4800" dirty="0" smtClean="0"/>
              <a:t>Live ukázka</a:t>
            </a:r>
          </a:p>
          <a:p>
            <a:pPr marL="0" indent="0">
              <a:buNone/>
            </a:pPr>
            <a:endParaRPr lang="cs-CZ" sz="4800" dirty="0" smtClean="0"/>
          </a:p>
          <a:p>
            <a:pPr marL="0" indent="0">
              <a:buNone/>
            </a:pPr>
            <a:r>
              <a:rPr lang="cs-CZ" sz="3600" dirty="0" smtClean="0"/>
              <a:t>www.akreditovanyzvukar.cz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9154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8000" b="1" dirty="0" smtClean="0"/>
              <a:t>BOZP</a:t>
            </a:r>
          </a:p>
          <a:p>
            <a:pPr marL="0" indent="0" algn="ctr">
              <a:buNone/>
            </a:pPr>
            <a:r>
              <a:rPr lang="cs-CZ" sz="4800" b="1" dirty="0" smtClean="0"/>
              <a:t>ÚKOL PRO VÁS</a:t>
            </a:r>
          </a:p>
          <a:p>
            <a:pPr marL="0" indent="0" algn="ctr">
              <a:buNone/>
            </a:pPr>
            <a:r>
              <a:rPr lang="cs-CZ" sz="4800" b="1" dirty="0" smtClean="0">
                <a:sym typeface="Wingdings" panose="05000000000000000000" pitchFamily="2" charset="2"/>
              </a:rPr>
              <a:t>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3642063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80" y="0"/>
            <a:ext cx="7329840" cy="49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4" y="281175"/>
            <a:ext cx="9038226" cy="46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5" y="0"/>
            <a:ext cx="82899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6" y="-5932"/>
            <a:ext cx="8246070" cy="51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2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260" y="1197404"/>
            <a:ext cx="8551480" cy="3054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400" dirty="0" smtClean="0"/>
          </a:p>
          <a:p>
            <a:pPr marL="0" indent="0" algn="ctr">
              <a:buNone/>
            </a:pPr>
            <a:r>
              <a:rPr lang="cs-CZ" sz="6000" dirty="0" smtClean="0">
                <a:solidFill>
                  <a:srgbClr val="D99B01"/>
                </a:solidFill>
              </a:rPr>
              <a:t>DOTAZY ??? </a:t>
            </a:r>
            <a:r>
              <a:rPr lang="cs-CZ" sz="6000" dirty="0" smtClean="0">
                <a:sym typeface="Wingdings" panose="05000000000000000000" pitchFamily="2" charset="2"/>
              </a:rPr>
              <a:t>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12545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260" y="891995"/>
            <a:ext cx="8551480" cy="3359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400" dirty="0" smtClean="0"/>
          </a:p>
          <a:p>
            <a:pPr marL="0" indent="0" algn="ctr">
              <a:buNone/>
            </a:pPr>
            <a:r>
              <a:rPr lang="cs-CZ" sz="6000" dirty="0" smtClean="0">
                <a:solidFill>
                  <a:srgbClr val="D99B01"/>
                </a:solidFill>
              </a:rPr>
              <a:t>DĚKUJI ZA POZORNOST!</a:t>
            </a:r>
          </a:p>
          <a:p>
            <a:pPr marL="0" indent="0" algn="ctr">
              <a:buNone/>
            </a:pPr>
            <a:r>
              <a:rPr lang="cs-CZ" sz="6000" dirty="0" smtClean="0">
                <a:sym typeface="Wingdings" panose="05000000000000000000" pitchFamily="2" charset="2"/>
              </a:rPr>
              <a:t></a:t>
            </a:r>
            <a:endParaRPr lang="cs-CZ" sz="6000" dirty="0"/>
          </a:p>
        </p:txBody>
      </p:sp>
      <p:sp>
        <p:nvSpPr>
          <p:cNvPr id="4" name="Obdélník 3"/>
          <p:cNvSpPr/>
          <p:nvPr/>
        </p:nvSpPr>
        <p:spPr>
          <a:xfrm>
            <a:off x="2627012" y="2387084"/>
            <a:ext cx="388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https://akreditovanyzvukar.cz/studenti/</a:t>
            </a:r>
          </a:p>
        </p:txBody>
      </p:sp>
    </p:spTree>
    <p:extLst>
      <p:ext uri="{BB962C8B-B14F-4D97-AF65-F5344CB8AC3E}">
        <p14:creationId xmlns:p14="http://schemas.microsoft.com/office/powerpoint/2010/main" val="4979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smtClean="0">
                <a:effectLst/>
              </a:rPr>
              <a:t>Karel - kontakt</a:t>
            </a:r>
            <a:endParaRPr lang="cs-CZ" sz="4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dirty="0"/>
              <a:t>www.akreditovanyzvukar.cz </a:t>
            </a:r>
          </a:p>
          <a:p>
            <a:pPr marL="0" indent="0" algn="ctr">
              <a:buNone/>
            </a:pPr>
            <a:r>
              <a:rPr lang="cs-CZ" sz="3600" b="1" dirty="0" smtClean="0"/>
              <a:t>zvuk.institut@gmail.com</a:t>
            </a:r>
          </a:p>
          <a:p>
            <a:pPr marL="0" indent="0" algn="ctr">
              <a:buNone/>
            </a:pPr>
            <a:r>
              <a:rPr lang="cs-CZ" sz="3600" dirty="0" smtClean="0"/>
              <a:t>Tel. +420 </a:t>
            </a:r>
            <a:r>
              <a:rPr lang="cs-CZ" sz="3600" dirty="0"/>
              <a:t>773 928 </a:t>
            </a:r>
            <a:r>
              <a:rPr lang="cs-CZ" sz="3600" dirty="0" smtClean="0"/>
              <a:t>282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2066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1502815"/>
            <a:ext cx="8246070" cy="610820"/>
          </a:xfrm>
        </p:spPr>
        <p:txBody>
          <a:bodyPr>
            <a:noAutofit/>
          </a:bodyPr>
          <a:lstStyle/>
          <a:p>
            <a:r>
              <a:rPr lang="cs-CZ" sz="4000" dirty="0" smtClean="0">
                <a:effectLst/>
              </a:rPr>
              <a:t>Garant kurzu</a:t>
            </a:r>
            <a:endParaRPr lang="cs-CZ" sz="4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2113635"/>
            <a:ext cx="8246070" cy="2595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000" b="1" dirty="0" err="1" smtClean="0"/>
              <a:t>Rikki</a:t>
            </a:r>
            <a:endParaRPr lang="cs-CZ" sz="3000" b="1" dirty="0"/>
          </a:p>
          <a:p>
            <a:pPr algn="just"/>
            <a:r>
              <a:rPr lang="cs-CZ" sz="3000" dirty="0" smtClean="0"/>
              <a:t>dotazy k teoretické a praktické části, k obsahu kurzu</a:t>
            </a:r>
          </a:p>
          <a:p>
            <a:pPr algn="just"/>
            <a:r>
              <a:rPr lang="cs-CZ" sz="3000" dirty="0" smtClean="0"/>
              <a:t>Vše ohledně organizace výuky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202090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err="1" smtClean="0">
                <a:effectLst/>
              </a:rPr>
              <a:t>Rikki</a:t>
            </a:r>
            <a:r>
              <a:rPr lang="cs-CZ" sz="4000" dirty="0" smtClean="0">
                <a:effectLst/>
              </a:rPr>
              <a:t> - kontakt</a:t>
            </a:r>
            <a:endParaRPr lang="cs-CZ" sz="4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3600" b="1" dirty="0" smtClean="0"/>
          </a:p>
          <a:p>
            <a:pPr marL="0" indent="0" algn="ctr">
              <a:buNone/>
            </a:pPr>
            <a:r>
              <a:rPr lang="cs-CZ" sz="3600" b="1" dirty="0" smtClean="0"/>
              <a:t>rikki@zvukari.net</a:t>
            </a:r>
            <a:endParaRPr lang="cs-CZ" sz="3600" b="1" dirty="0" smtClean="0"/>
          </a:p>
          <a:p>
            <a:pPr marL="0" indent="0" algn="ctr">
              <a:buNone/>
            </a:pPr>
            <a:r>
              <a:rPr lang="cs-CZ" sz="3600" dirty="0" smtClean="0"/>
              <a:t>Tel. +420 603 530 780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5565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ED66DE4-97DF-460E-AA7F-6E944328843A}"/>
              </a:ext>
            </a:extLst>
          </p:cNvPr>
          <p:cNvSpPr/>
          <p:nvPr/>
        </p:nvSpPr>
        <p:spPr>
          <a:xfrm>
            <a:off x="448965" y="1350110"/>
            <a:ext cx="809336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solidFill>
                  <a:srgbClr val="D99B01"/>
                </a:solidFill>
              </a:rPr>
              <a:t>Absence</a:t>
            </a:r>
            <a:endParaRPr lang="cs-CZ" sz="4400" dirty="0">
              <a:solidFill>
                <a:srgbClr val="D99B0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4000" dirty="0" smtClean="0">
                <a:solidFill>
                  <a:schemeClr val="bg1"/>
                </a:solidFill>
              </a:rPr>
              <a:t>Nemůžete </a:t>
            </a:r>
            <a:r>
              <a:rPr lang="cs-CZ" sz="4000" dirty="0">
                <a:solidFill>
                  <a:schemeClr val="bg1"/>
                </a:solidFill>
              </a:rPr>
              <a:t>absolvovat nějakou </a:t>
            </a:r>
            <a:r>
              <a:rPr lang="cs-CZ" sz="4000" dirty="0" smtClean="0">
                <a:solidFill>
                  <a:schemeClr val="bg1"/>
                </a:solidFill>
              </a:rPr>
              <a:t>část?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</a:rPr>
              <a:t>Distančně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</a:rPr>
              <a:t>Náhrada v </a:t>
            </a:r>
            <a:r>
              <a:rPr lang="cs-CZ" sz="3200" dirty="0">
                <a:solidFill>
                  <a:schemeClr val="bg1"/>
                </a:solidFill>
              </a:rPr>
              <a:t>příštím </a:t>
            </a:r>
            <a:r>
              <a:rPr lang="cs-CZ" sz="3200" dirty="0" smtClean="0">
                <a:solidFill>
                  <a:schemeClr val="bg1"/>
                </a:solidFill>
              </a:rPr>
              <a:t>kurzu Olomouc/Praha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5711C32-AA2B-47F7-8A4C-66F54AE2EFB8}"/>
              </a:ext>
            </a:extLst>
          </p:cNvPr>
          <p:cNvSpPr txBox="1">
            <a:spLocks/>
          </p:cNvSpPr>
          <p:nvPr/>
        </p:nvSpPr>
        <p:spPr>
          <a:xfrm>
            <a:off x="296260" y="1198559"/>
            <a:ext cx="5802790" cy="35110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65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Břidlice</Template>
  <TotalTime>7161</TotalTime>
  <Words>496</Words>
  <Application>Microsoft Office PowerPoint</Application>
  <PresentationFormat>Předvádění na obrazovce (16:9)</PresentationFormat>
  <Paragraphs>155</Paragraphs>
  <Slides>58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3" baseType="lpstr">
      <vt:lpstr>Arial</vt:lpstr>
      <vt:lpstr>Calibri</vt:lpstr>
      <vt:lpstr>Times New Roman</vt:lpstr>
      <vt:lpstr>Wingdings</vt:lpstr>
      <vt:lpstr>Office Theme</vt:lpstr>
      <vt:lpstr>Akreditovaný kurz  ZVUKOVÝ TECHNIK</vt:lpstr>
      <vt:lpstr>ÚVOD DO KURZU</vt:lpstr>
      <vt:lpstr>Zázemí</vt:lpstr>
      <vt:lpstr>Kurz zvukový technik</vt:lpstr>
      <vt:lpstr>Organizace kurzu</vt:lpstr>
      <vt:lpstr>Karel - kontakt</vt:lpstr>
      <vt:lpstr>Garant kurzu</vt:lpstr>
      <vt:lpstr>Rikki - kontakt</vt:lpstr>
      <vt:lpstr>Prezentace aplikace PowerPoint</vt:lpstr>
      <vt:lpstr>Harmonogram dne u teorie</vt:lpstr>
      <vt:lpstr>Harmonogram dne u praxe</vt:lpstr>
      <vt:lpstr> Distanční výuka</vt:lpstr>
      <vt:lpstr>Prezentace aplikace PowerPoint</vt:lpstr>
      <vt:lpstr>Učebnice, diplomy, prezence</vt:lpstr>
      <vt:lpstr>Prezentace aplikace PowerPoint</vt:lpstr>
      <vt:lpstr>Prezentace aplikace PowerPoint</vt:lpstr>
      <vt:lpstr>Facebook SKUPINA</vt:lpstr>
      <vt:lpstr>TYKÁNÍ?</vt:lpstr>
      <vt:lpstr>Lektoři</vt:lpstr>
      <vt:lpstr>RICHARD BERAN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LUKÁŠ MAREČEK</vt:lpstr>
      <vt:lpstr>Prezentace aplikace PowerPoint</vt:lpstr>
      <vt:lpstr>PETR DOSTALÍK</vt:lpstr>
      <vt:lpstr>Lektoři tohoto kurzu:</vt:lpstr>
      <vt:lpstr>Karl. P. Růžička</vt:lpstr>
      <vt:lpstr>Prezentace aplikace PowerPoint</vt:lpstr>
      <vt:lpstr>Ukázky z kurzů v Olomouci</vt:lpstr>
      <vt:lpstr>Ukázky z kurzů v Olomouci</vt:lpstr>
      <vt:lpstr>Ukázky z kurzů v Olomouci</vt:lpstr>
      <vt:lpstr>Ukázky z kurzů v Olomouci</vt:lpstr>
      <vt:lpstr>Ukázky z kurzů v Olomouci</vt:lpstr>
      <vt:lpstr>A teď VY </vt:lpstr>
      <vt:lpstr>Prezentace aplikace PowerPoint</vt:lpstr>
      <vt:lpstr>Prezentace aplikace PowerPoint</vt:lpstr>
      <vt:lpstr>STUDENT-PORTÁL </vt:lpstr>
      <vt:lpstr>STUDENT-PORTÁL </vt:lpstr>
      <vt:lpstr>Prezentace aplikace PowerPoint</vt:lpstr>
      <vt:lpstr>Prezentace aplikace PowerPoint</vt:lpstr>
      <vt:lpstr>Prezentace aplikace PowerPoint</vt:lpstr>
      <vt:lpstr>Heslo do portálu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KPR</cp:lastModifiedBy>
  <cp:revision>383</cp:revision>
  <dcterms:created xsi:type="dcterms:W3CDTF">2013-08-21T19:17:07Z</dcterms:created>
  <dcterms:modified xsi:type="dcterms:W3CDTF">2022-09-02T21:15:18Z</dcterms:modified>
</cp:coreProperties>
</file>